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8" r:id="rId1"/>
  </p:sldMasterIdLst>
  <p:sldIdLst>
    <p:sldId id="275" r:id="rId2"/>
    <p:sldId id="257" r:id="rId3"/>
    <p:sldId id="272" r:id="rId4"/>
    <p:sldId id="277" r:id="rId5"/>
    <p:sldId id="278" r:id="rId6"/>
    <p:sldId id="279" r:id="rId7"/>
    <p:sldId id="280" r:id="rId8"/>
    <p:sldId id="274" r:id="rId9"/>
    <p:sldId id="276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inete" initials="g" lastIdx="1" clrIdx="0">
    <p:extLst>
      <p:ext uri="{19B8F6BF-5375-455C-9EA6-DF929625EA0E}">
        <p15:presenceInfo xmlns:p15="http://schemas.microsoft.com/office/powerpoint/2012/main" userId="gabine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5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0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06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17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0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3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5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2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6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30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953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5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691784" y="2263210"/>
            <a:ext cx="6642612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200" b="1" dirty="0"/>
              <a:t>AS AÇÕES DE PLANEJAMENTO REGIONAL INTEGRADO EM MT NOS ANOS DE 2017 A 2021</a:t>
            </a:r>
            <a:endParaRPr lang="pt-BR" sz="4200" b="1" dirty="0" smtClean="0">
              <a:ln w="0"/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154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6266" y="191068"/>
            <a:ext cx="10216713" cy="899977"/>
          </a:xfrm>
        </p:spPr>
        <p:txBody>
          <a:bodyPr>
            <a:no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AÇÕES DE PLANEJAMENTO REGIONAL INTEGRADO EM MT NOS ANOS DE 2017 A 2021</a:t>
            </a:r>
            <a:endParaRPr lang="pt-BR" sz="28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8535" y="1260987"/>
            <a:ext cx="10535265" cy="52356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e 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  <a:p>
            <a:pPr marL="0" indent="0">
              <a:buNone/>
            </a:pP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b="1" dirty="0"/>
              <a:t>Início do processo em MT - 2017;</a:t>
            </a:r>
          </a:p>
          <a:p>
            <a:pPr lvl="0"/>
            <a:r>
              <a:rPr lang="pt-BR" b="1" dirty="0"/>
              <a:t>Nos anos de 2017 e 2018 o processo passou por várias etapas:</a:t>
            </a:r>
          </a:p>
          <a:p>
            <a:pPr lvl="1" fontAlgn="base"/>
            <a:r>
              <a:rPr lang="pt-BR" b="1" dirty="0"/>
              <a:t>Alinhamento conceitual;</a:t>
            </a:r>
          </a:p>
          <a:p>
            <a:pPr lvl="1" fontAlgn="base"/>
            <a:r>
              <a:rPr lang="pt-BR" b="1" dirty="0"/>
              <a:t>Discussões em grupo ampliado e desenho das macrorregiões; </a:t>
            </a:r>
          </a:p>
          <a:p>
            <a:pPr lvl="1" fontAlgn="base"/>
            <a:r>
              <a:rPr lang="pt-BR" b="1" dirty="0"/>
              <a:t>Validação em CIB do desenho das macrorregiões e cronograma do processo de execução; </a:t>
            </a:r>
          </a:p>
          <a:p>
            <a:pPr lvl="1" fontAlgn="base"/>
            <a:r>
              <a:rPr lang="pt-BR" b="1" dirty="0"/>
              <a:t>Preparação dos insumos, materiais e recursos necessários para a realização do planejamento regional integrado; </a:t>
            </a:r>
          </a:p>
          <a:p>
            <a:pPr lvl="1" fontAlgn="base"/>
            <a:r>
              <a:rPr lang="pt-BR" b="1" dirty="0"/>
              <a:t>Preparação da equipe técnica da SES e regiões de saúde para a sua condução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3064" y="259772"/>
            <a:ext cx="10751127" cy="5532727"/>
          </a:xfrm>
        </p:spPr>
        <p:txBody>
          <a:bodyPr/>
          <a:lstStyle/>
          <a:p>
            <a:pPr lvl="0" fontAlgn="base"/>
            <a:r>
              <a:rPr lang="pt-BR" b="1" dirty="0" smtClean="0"/>
              <a:t>O </a:t>
            </a:r>
            <a:r>
              <a:rPr lang="pt-BR" b="1" dirty="0"/>
              <a:t>resultado desse processo foi a conformação das 16 (dezesseis) regiões de saúde, instituídas desde abril de 2012, e 06 (seis) macrorregiões do Estado de Mato Grosso, conforme Resolução CIB Nº 057 de 26 de julho de 2018, expresso no quadro.</a:t>
            </a:r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55906"/>
              </p:ext>
            </p:extLst>
          </p:nvPr>
        </p:nvGraphicFramePr>
        <p:xfrm>
          <a:off x="789709" y="2130138"/>
          <a:ext cx="9964881" cy="4478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8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Macrorregião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Regiões de Saúde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 de Municípios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 população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Norte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Alto tapajós, Norte Matogrossense, Teles Pires , Vale do Peixoto, Vale do Arinos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757.730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Centro Norte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Baixada Cuiabana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1.000.139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2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Leste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Araguaia Xingu, garças Araguaia, Médio Araguaia, Norte Araguaia </a:t>
                      </a:r>
                      <a:r>
                        <a:rPr lang="pt-BR" sz="1600" dirty="0" err="1">
                          <a:effectLst/>
                        </a:rPr>
                        <a:t>Karajá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343.540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Oeste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Oeste </a:t>
                      </a:r>
                      <a:r>
                        <a:rPr lang="pt-BR" sz="1600" dirty="0" err="1">
                          <a:effectLst/>
                        </a:rPr>
                        <a:t>Matogrossense</a:t>
                      </a:r>
                      <a:r>
                        <a:rPr lang="pt-BR" sz="1600" dirty="0">
                          <a:effectLst/>
                        </a:rPr>
                        <a:t>, Sudeste </a:t>
                      </a:r>
                      <a:r>
                        <a:rPr lang="pt-BR" sz="1600" dirty="0" err="1">
                          <a:effectLst/>
                        </a:rPr>
                        <a:t>Matogrossense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315.783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Sul Matogrossense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Sul Matogrossense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523.777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2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Centro Norte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Centro Norte, Médio Norte, Noroeste Matogrossense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507.807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75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55864"/>
            <a:ext cx="10668000" cy="633845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</a:p>
          <a:p>
            <a:pPr marL="0" indent="0" fontAlgn="base">
              <a:buNone/>
            </a:pPr>
            <a:endParaRPr lang="pt-BR" dirty="0"/>
          </a:p>
          <a:p>
            <a:pPr lvl="0" fontAlgn="base">
              <a:lnSpc>
                <a:spcPct val="100000"/>
              </a:lnSpc>
            </a:pPr>
            <a:r>
              <a:rPr lang="pt-BR" b="1" dirty="0" smtClean="0"/>
              <a:t>A </a:t>
            </a:r>
            <a:r>
              <a:rPr lang="pt-BR" b="1" dirty="0"/>
              <a:t>SES recebeu o apoio dos técnicos da Superintendência Estadual do Ministério da Saúde em Mato Grosso (SEMS-MT), por meio da Seção de Apoio Institucional e Articulação Federativa (SEINSF</a:t>
            </a:r>
            <a:r>
              <a:rPr lang="pt-BR" b="1" dirty="0" smtClean="0"/>
              <a:t>);</a:t>
            </a:r>
          </a:p>
          <a:p>
            <a:pPr marL="0" lvl="0" indent="0" fontAlgn="base">
              <a:lnSpc>
                <a:spcPct val="100000"/>
              </a:lnSpc>
              <a:buNone/>
            </a:pPr>
            <a:endParaRPr lang="pt-BR" sz="1100" b="1" dirty="0"/>
          </a:p>
          <a:p>
            <a:pPr lvl="0" fontAlgn="base">
              <a:lnSpc>
                <a:spcPct val="100000"/>
              </a:lnSpc>
            </a:pPr>
            <a:r>
              <a:rPr lang="pt-BR" b="1" dirty="0"/>
              <a:t>Realizada uma oficina com as equipes técnico-gerenciais da SES para condução do PRI, nas regiões e macrorregiões de saúde do Estado</a:t>
            </a:r>
            <a:r>
              <a:rPr lang="pt-BR" b="1" dirty="0" smtClean="0"/>
              <a:t>;</a:t>
            </a:r>
          </a:p>
          <a:p>
            <a:pPr marL="0" lvl="0" indent="0" fontAlgn="base">
              <a:lnSpc>
                <a:spcPct val="100000"/>
              </a:lnSpc>
              <a:buNone/>
            </a:pPr>
            <a:endParaRPr lang="pt-BR" sz="1100" b="1" dirty="0"/>
          </a:p>
          <a:p>
            <a:pPr lvl="0">
              <a:lnSpc>
                <a:spcPct val="100000"/>
              </a:lnSpc>
            </a:pPr>
            <a:r>
              <a:rPr lang="pt-BR" b="1" dirty="0"/>
              <a:t>PRODUTOS: Matrizes de competência dos pontos de atenção para as seguintes RAS na macrorregião de saúde: Rede Materno-Infantil (RMI), Rede de Atenção às Condições Crônicas – Hipertensão e Diabetes (RHD), Rede de Atenção à Urgência e Emergência (RUE</a:t>
            </a:r>
            <a:r>
              <a:rPr lang="pt-BR" b="1" dirty="0" smtClean="0"/>
              <a:t>).</a:t>
            </a:r>
            <a:endParaRPr lang="pt-BR" b="1" dirty="0"/>
          </a:p>
          <a:p>
            <a:pPr>
              <a:lnSpc>
                <a:spcPct val="100000"/>
              </a:lnSpc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5372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4627" y="114300"/>
            <a:ext cx="10699173" cy="6307282"/>
          </a:xfrm>
        </p:spPr>
        <p:txBody>
          <a:bodyPr/>
          <a:lstStyle/>
          <a:p>
            <a:pPr marL="0" indent="0" fontAlgn="base">
              <a:buNone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</a:p>
          <a:p>
            <a:pPr marL="0" indent="0" fontAlgn="base">
              <a:buNone/>
            </a:pP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b="1" dirty="0"/>
              <a:t>A parceria </a:t>
            </a:r>
            <a:r>
              <a:rPr lang="pt-BR" b="1" dirty="0" smtClean="0"/>
              <a:t>SES/MT, COSEMS/MT</a:t>
            </a:r>
            <a:r>
              <a:rPr lang="pt-BR" b="1" dirty="0"/>
              <a:t>, CONASS e CONASEMS, instituiu o grupo condutor para implantação do Guia Orientador para o Enfrentamento da Pandemia pela COVID-19 na Rede de Atenção à Saúde de Mato Grosso com o objetivo de apoiar a organização da Rede de Atenção Saúde para responder as demandas apresentadas pela população no contexto da Pandemia pela COVID-19 e demais agravos. Através das webs oficinas foram identificadas nas regiões e macrorregiões de saúde os serviços que compõe as redes instituídas, a capacidade de atendimento, destacando as fragilidades e as </a:t>
            </a:r>
            <a:r>
              <a:rPr lang="pt-BR" b="1" dirty="0" smtClean="0"/>
              <a:t>potencialidades.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4346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8145" y="384464"/>
            <a:ext cx="10605655" cy="579249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base">
              <a:buNone/>
            </a:pPr>
            <a:endParaRPr lang="pt-BR" dirty="0"/>
          </a:p>
          <a:p>
            <a:pPr lvl="0" fontAlgn="base"/>
            <a:r>
              <a:rPr lang="pt-BR" b="1" dirty="0"/>
              <a:t>A Secretaria de Estado de Saúde está em processo de adesão ao Projeto de Fortalecimento dos Processos de Governança, Organização e Integração da Rede de Atenção à Saúde, proposto pelo Programa de Apoio ao Desenvolvimento Institucional do Sistema Único de Saúde (PROADI-SUS), para o triênio </a:t>
            </a:r>
            <a:r>
              <a:rPr lang="pt-BR" b="1"/>
              <a:t>2021/2023</a:t>
            </a:r>
            <a:r>
              <a:rPr lang="pt-BR" b="1" smtClean="0"/>
              <a:t>;</a:t>
            </a:r>
          </a:p>
          <a:p>
            <a:pPr marL="0" lvl="0" indent="0" fontAlgn="base">
              <a:buNone/>
            </a:pPr>
            <a:endParaRPr lang="pt-BR" sz="1200" b="1" dirty="0"/>
          </a:p>
          <a:p>
            <a:pPr lvl="0"/>
            <a:r>
              <a:rPr lang="pt-BR" b="1" dirty="0"/>
              <a:t>Está sendo formalizado o Grupo Condutor Estadual e Grupos de Trabalho Macrorregionais. 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40220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318" y="176645"/>
            <a:ext cx="10574482" cy="60003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latin typeface="+mn-lt"/>
              </a:rPr>
              <a:t>CRONOGRAMA DO PLANEJAMENTO REGIONAL INTEGRADO - PRI EM </a:t>
            </a:r>
            <a:r>
              <a:rPr lang="pt-BR" sz="3600" b="1" dirty="0" smtClean="0">
                <a:latin typeface="+mn-lt"/>
              </a:rPr>
              <a:t>MT/PORT. 1812</a:t>
            </a:r>
            <a:endParaRPr lang="pt-BR" sz="3600" b="1" dirty="0" smtClean="0">
              <a:latin typeface="+mn-lt"/>
            </a:endParaRPr>
          </a:p>
          <a:p>
            <a:pPr marL="0" indent="0" algn="ctr">
              <a:buNone/>
            </a:pPr>
            <a:endParaRPr lang="pt-BR" sz="1100" b="1" dirty="0" smtClean="0"/>
          </a:p>
          <a:p>
            <a:pPr marL="0" indent="0" algn="ctr">
              <a:buNone/>
            </a:pPr>
            <a:endParaRPr lang="pt-BR" sz="36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87570"/>
              </p:ext>
            </p:extLst>
          </p:nvPr>
        </p:nvGraphicFramePr>
        <p:xfrm>
          <a:off x="893618" y="1330036"/>
          <a:ext cx="10120746" cy="5186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45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>
                          <a:effectLst/>
                        </a:rPr>
                        <a:t>ATIVIDADE</a:t>
                      </a:r>
                      <a:endParaRPr lang="pt-BR" sz="14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>
                          <a:effectLst/>
                        </a:rPr>
                        <a:t>PRAZO</a:t>
                      </a:r>
                      <a:endParaRPr lang="pt-BR" sz="14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 smtClean="0">
                          <a:effectLst/>
                        </a:rPr>
                        <a:t>Realização de oficinas para os membros do GT em planejamento e gestão das RAS no âmbito das 16 regiões e 03 macrorregiões.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 </a:t>
                      </a:r>
                      <a:r>
                        <a:rPr lang="pt-BR" sz="1400" kern="150" dirty="0" smtClean="0">
                          <a:effectLst/>
                        </a:rPr>
                        <a:t>3º </a:t>
                      </a:r>
                      <a:r>
                        <a:rPr lang="pt-BR" sz="1400" kern="150" dirty="0">
                          <a:effectLst/>
                        </a:rPr>
                        <a:t>trimestre de 2021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Realização de evento de acolhimento para 141 gestores municipais de saúde 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 </a:t>
                      </a:r>
                      <a:r>
                        <a:rPr lang="pt-BR" sz="1400" kern="150" dirty="0" smtClean="0">
                          <a:effectLst/>
                        </a:rPr>
                        <a:t>3º </a:t>
                      </a:r>
                      <a:r>
                        <a:rPr lang="pt-BR" sz="1400" kern="150" dirty="0">
                          <a:effectLst/>
                        </a:rPr>
                        <a:t>trimestre de 2021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7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Realização de oficinas regionais e macrorregionais para a elaboração do PRI, com a participação da SES, gestores e técnicos das Secretarias Municipais de Saúde- SMS, COSEMS e responsáveis pelos pontos de atenção, sistemas de apoio e logísticos das RAS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kern="150" dirty="0">
                          <a:effectLst/>
                        </a:rPr>
                        <a:t> 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kern="150" dirty="0">
                          <a:effectLst/>
                        </a:rPr>
                        <a:t>4º trimestre de 2021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Elaboração do documento contendo o plano regional e macrorregional de saúde para a organização das RAS 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2º </a:t>
                      </a:r>
                      <a:r>
                        <a:rPr lang="pt-BR" sz="1400" kern="150" dirty="0" smtClean="0">
                          <a:effectLst/>
                        </a:rPr>
                        <a:t>trimestre de 2022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Realização de 01 seminário para avaliação do projeto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2º </a:t>
                      </a:r>
                      <a:r>
                        <a:rPr lang="pt-BR" sz="1400" kern="150" dirty="0" smtClean="0">
                          <a:effectLst/>
                        </a:rPr>
                        <a:t>trimestre de 2022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Aprovação dos planos regionais e macrorregionais  nas CIR e CIB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2º </a:t>
                      </a:r>
                      <a:r>
                        <a:rPr lang="pt-BR" sz="1400" kern="150" dirty="0" smtClean="0">
                          <a:effectLst/>
                        </a:rPr>
                        <a:t>trimestre de 2022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Realização de oficinas para capacitação do público alvo para implementação das RAS nas regiões e macrorregião de saúde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2º </a:t>
                      </a:r>
                      <a:r>
                        <a:rPr lang="pt-BR" sz="1400" kern="150" dirty="0" smtClean="0">
                          <a:effectLst/>
                        </a:rPr>
                        <a:t>trimestre de 2022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kern="150" dirty="0">
                          <a:effectLst/>
                        </a:rPr>
                        <a:t>Colaborar tecnicamente na elaboração os instrumentos de planejamento do SUS e monitorar no sistema DIGISUS</a:t>
                      </a:r>
                      <a:endParaRPr lang="pt-B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kern="150" dirty="0">
                          <a:effectLst/>
                        </a:rPr>
                        <a:t>Permanente</a:t>
                      </a:r>
                      <a:endParaRPr lang="pt-BR" sz="1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58696" marR="5869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52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3896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8163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689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SimSun</vt:lpstr>
      <vt:lpstr>Arial</vt:lpstr>
      <vt:lpstr>Calibri</vt:lpstr>
      <vt:lpstr>Calibri Light</vt:lpstr>
      <vt:lpstr>Tahoma</vt:lpstr>
      <vt:lpstr>Times New Roman</vt:lpstr>
      <vt:lpstr>Office Theme</vt:lpstr>
      <vt:lpstr>Apresentação do PowerPoint</vt:lpstr>
      <vt:lpstr>AS AÇÕES DE PLANEJAMENTO REGIONAL INTEGRADO EM MT NOS ANOS DE 2017 A 2021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gabinete</dc:creator>
  <cp:lastModifiedBy>Ana Atala Veggi Filha</cp:lastModifiedBy>
  <cp:revision>120</cp:revision>
  <cp:lastPrinted>2020-02-28T21:24:26Z</cp:lastPrinted>
  <dcterms:created xsi:type="dcterms:W3CDTF">2020-02-28T01:26:53Z</dcterms:created>
  <dcterms:modified xsi:type="dcterms:W3CDTF">2021-06-08T14:05:56Z</dcterms:modified>
</cp:coreProperties>
</file>